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2"/>
  </p:notesMasterIdLst>
  <p:sldIdLst>
    <p:sldId id="256" r:id="rId2"/>
    <p:sldId id="257" r:id="rId3"/>
    <p:sldId id="258" r:id="rId4"/>
    <p:sldId id="260" r:id="rId5"/>
    <p:sldId id="268" r:id="rId6"/>
    <p:sldId id="269" r:id="rId7"/>
    <p:sldId id="262" r:id="rId8"/>
    <p:sldId id="271" r:id="rId9"/>
    <p:sldId id="263" r:id="rId10"/>
    <p:sldId id="264" r:id="rId11"/>
    <p:sldId id="277" r:id="rId12"/>
    <p:sldId id="270" r:id="rId13"/>
    <p:sldId id="272" r:id="rId14"/>
    <p:sldId id="273" r:id="rId15"/>
    <p:sldId id="265" r:id="rId16"/>
    <p:sldId id="274" r:id="rId17"/>
    <p:sldId id="275" r:id="rId18"/>
    <p:sldId id="276" r:id="rId19"/>
    <p:sldId id="266" r:id="rId20"/>
    <p:sldId id="278" r:id="rId21"/>
  </p:sldIdLst>
  <p:sldSz cx="9144000" cy="5143500" type="screen16x9"/>
  <p:notesSz cx="6858000" cy="9144000"/>
  <p:embeddedFontLst>
    <p:embeddedFont>
      <p:font typeface="Lato" panose="020F0502020204030203" pitchFamily="34" charset="0"/>
      <p:regular r:id="rId23"/>
      <p:bold r:id="rId24"/>
      <p:italic r:id="rId25"/>
      <p:boldItalic r:id="rId26"/>
    </p:embeddedFont>
    <p:embeddedFont>
      <p:font typeface="Open Sans" panose="020B0606030504020204" pitchFamily="34" charset="0"/>
      <p:regular r:id="rId27"/>
      <p:bold r:id="rId28"/>
      <p:italic r:id="rId29"/>
      <p:boldItalic r:id="rId30"/>
    </p:embeddedFont>
    <p:embeddedFont>
      <p:font typeface="Raleway"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9" autoAdjust="0"/>
    <p:restoredTop sz="94660"/>
  </p:normalViewPr>
  <p:slideViewPr>
    <p:cSldViewPr snapToGrid="0">
      <p:cViewPr varScale="1">
        <p:scale>
          <a:sx n="114" d="100"/>
          <a:sy n="114" d="100"/>
        </p:scale>
        <p:origin x="583" y="5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ebbdfe9e59_0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ebbdfe9e59_0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ebbdfe9e59_0_4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ebbdfe9e59_0_4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ebbdfe9e59_0_5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ebbdfe9e59_0_5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ecc5ad9b58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ecc5ad9b58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ebbdfe9e59_0_5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ebbdfe9e59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ebbdfe9e59_0_5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ebbdfe9e59_0_5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ebbdfe9e59_0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ebbdfe9e59_0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ebbdfe9e59_0_5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ebbdfe9e59_0_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Child_of_deaf_adult"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Sign language to Text Conversion</a:t>
            </a:r>
            <a:endParaRPr dirty="0"/>
          </a:p>
        </p:txBody>
      </p:sp>
      <p:sp>
        <p:nvSpPr>
          <p:cNvPr id="87" name="Google Shape;87;p13"/>
          <p:cNvSpPr txBox="1">
            <a:spLocks noGrp="1"/>
          </p:cNvSpPr>
          <p:nvPr>
            <p:ph type="subTitle" idx="1"/>
          </p:nvPr>
        </p:nvSpPr>
        <p:spPr>
          <a:xfrm>
            <a:off x="7053734" y="2848263"/>
            <a:ext cx="1524000" cy="14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t>Group 8</a:t>
            </a:r>
          </a:p>
          <a:p>
            <a:pPr marL="0" lvl="0" indent="0" algn="l" rtl="0">
              <a:spcBef>
                <a:spcPts val="0"/>
              </a:spcBef>
              <a:spcAft>
                <a:spcPts val="0"/>
              </a:spcAft>
              <a:buNone/>
            </a:pPr>
            <a:endParaRPr sz="1200" dirty="0"/>
          </a:p>
          <a:p>
            <a:pPr marL="0" lvl="0" indent="0" algn="l" rtl="0">
              <a:lnSpc>
                <a:spcPct val="170000"/>
              </a:lnSpc>
              <a:spcBef>
                <a:spcPts val="0"/>
              </a:spcBef>
              <a:spcAft>
                <a:spcPts val="0"/>
              </a:spcAft>
              <a:buNone/>
            </a:pPr>
            <a:r>
              <a:rPr lang="en" sz="1200" dirty="0"/>
              <a:t>Aniket Gupta</a:t>
            </a:r>
            <a:endParaRPr sz="1200" dirty="0"/>
          </a:p>
          <a:p>
            <a:pPr marL="0" lvl="0" indent="0" algn="l" rtl="0">
              <a:lnSpc>
                <a:spcPct val="170000"/>
              </a:lnSpc>
              <a:spcBef>
                <a:spcPts val="0"/>
              </a:spcBef>
              <a:spcAft>
                <a:spcPts val="0"/>
              </a:spcAft>
              <a:buNone/>
            </a:pPr>
            <a:r>
              <a:rPr lang="en" sz="1200" dirty="0"/>
              <a:t>Nitish Kumar M</a:t>
            </a:r>
            <a:endParaRPr sz="1200" dirty="0"/>
          </a:p>
          <a:p>
            <a:pPr marL="0" lvl="0" indent="0" algn="l" rtl="0">
              <a:lnSpc>
                <a:spcPct val="170000"/>
              </a:lnSpc>
              <a:spcBef>
                <a:spcPts val="0"/>
              </a:spcBef>
              <a:spcAft>
                <a:spcPts val="0"/>
              </a:spcAft>
              <a:buNone/>
            </a:pPr>
            <a:r>
              <a:rPr lang="en" sz="1200" dirty="0"/>
              <a:t>Sagnik Roy</a:t>
            </a:r>
          </a:p>
          <a:p>
            <a:pPr marL="0" lvl="0" indent="0" algn="l" rtl="0">
              <a:lnSpc>
                <a:spcPct val="170000"/>
              </a:lnSpc>
              <a:spcBef>
                <a:spcPts val="0"/>
              </a:spcBef>
              <a:spcAft>
                <a:spcPts val="0"/>
              </a:spcAft>
              <a:buNone/>
            </a:pPr>
            <a:r>
              <a:rPr lang="en" sz="1200" dirty="0"/>
              <a:t>Siddhant Setia</a:t>
            </a:r>
            <a:endParaRPr sz="1200" dirty="0"/>
          </a:p>
          <a:p>
            <a:pPr marL="0" lvl="0" indent="0" algn="l" rtl="0">
              <a:lnSpc>
                <a:spcPct val="170000"/>
              </a:lnSpc>
              <a:spcBef>
                <a:spcPts val="0"/>
              </a:spcBef>
              <a:spcAft>
                <a:spcPts val="0"/>
              </a:spcAft>
              <a:buNone/>
            </a:pPr>
            <a:r>
              <a:rPr lang="en" sz="1200" dirty="0"/>
              <a:t>Umang Singhal</a:t>
            </a:r>
            <a:endParaRPr sz="1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36" name="Google Shape;136;p21"/>
          <p:cNvPicPr preferRelativeResize="0"/>
          <p:nvPr/>
        </p:nvPicPr>
        <p:blipFill>
          <a:blip r:embed="rId3">
            <a:alphaModFix/>
          </a:blip>
          <a:stretch>
            <a:fillRect/>
          </a:stretch>
        </p:blipFill>
        <p:spPr>
          <a:xfrm>
            <a:off x="2697975" y="1386675"/>
            <a:ext cx="3748051" cy="35840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BEA1969-CB7E-4B76-9165-68350D94838B}"/>
              </a:ext>
            </a:extLst>
          </p:cNvPr>
          <p:cNvPicPr>
            <a:picLocks noChangeAspect="1"/>
          </p:cNvPicPr>
          <p:nvPr/>
        </p:nvPicPr>
        <p:blipFill>
          <a:blip r:embed="rId2"/>
          <a:stretch>
            <a:fillRect/>
          </a:stretch>
        </p:blipFill>
        <p:spPr>
          <a:xfrm>
            <a:off x="2409658" y="1137890"/>
            <a:ext cx="3810272" cy="3738909"/>
          </a:xfrm>
          <a:prstGeom prst="rect">
            <a:avLst/>
          </a:prstGeom>
        </p:spPr>
      </p:pic>
    </p:spTree>
    <p:extLst>
      <p:ext uri="{BB962C8B-B14F-4D97-AF65-F5344CB8AC3E}">
        <p14:creationId xmlns:p14="http://schemas.microsoft.com/office/powerpoint/2010/main" val="4915796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31F1009-83DF-4937-B5BD-68199CD04DD6}"/>
              </a:ext>
            </a:extLst>
          </p:cNvPr>
          <p:cNvPicPr>
            <a:picLocks noChangeAspect="1"/>
          </p:cNvPicPr>
          <p:nvPr/>
        </p:nvPicPr>
        <p:blipFill>
          <a:blip r:embed="rId2"/>
          <a:stretch>
            <a:fillRect/>
          </a:stretch>
        </p:blipFill>
        <p:spPr>
          <a:xfrm>
            <a:off x="1411422" y="1741753"/>
            <a:ext cx="5492291" cy="2659425"/>
          </a:xfrm>
          <a:prstGeom prst="rect">
            <a:avLst/>
          </a:prstGeom>
        </p:spPr>
      </p:pic>
      <p:sp>
        <p:nvSpPr>
          <p:cNvPr id="7" name="TextBox 6">
            <a:extLst>
              <a:ext uri="{FF2B5EF4-FFF2-40B4-BE49-F238E27FC236}">
                <a16:creationId xmlns:a16="http://schemas.microsoft.com/office/drawing/2014/main" id="{1E4256EB-8A87-48FD-8C55-710F4707FE79}"/>
              </a:ext>
            </a:extLst>
          </p:cNvPr>
          <p:cNvSpPr txBox="1"/>
          <p:nvPr/>
        </p:nvSpPr>
        <p:spPr>
          <a:xfrm>
            <a:off x="875882" y="1309821"/>
            <a:ext cx="4572000" cy="307777"/>
          </a:xfrm>
          <a:prstGeom prst="rect">
            <a:avLst/>
          </a:prstGeom>
          <a:noFill/>
        </p:spPr>
        <p:txBody>
          <a:bodyPr wrap="square">
            <a:spAutoFit/>
          </a:bodyPr>
          <a:lstStyle/>
          <a:p>
            <a:r>
              <a:rPr lang="en-IN" sz="1400" i="1" dirty="0"/>
              <a:t>Code Snippet….</a:t>
            </a:r>
            <a:endParaRPr lang="en-IN" dirty="0"/>
          </a:p>
        </p:txBody>
      </p:sp>
    </p:spTree>
    <p:extLst>
      <p:ext uri="{BB962C8B-B14F-4D97-AF65-F5344CB8AC3E}">
        <p14:creationId xmlns:p14="http://schemas.microsoft.com/office/powerpoint/2010/main" val="41889990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4F403-68B9-4950-B38B-9B24925E019B}"/>
              </a:ext>
            </a:extLst>
          </p:cNvPr>
          <p:cNvSpPr>
            <a:spLocks noGrp="1"/>
          </p:cNvSpPr>
          <p:nvPr>
            <p:ph type="title"/>
          </p:nvPr>
        </p:nvSpPr>
        <p:spPr/>
        <p:txBody>
          <a:bodyPr>
            <a:normAutofit fontScale="90000"/>
          </a:bodyPr>
          <a:lstStyle/>
          <a:p>
            <a:r>
              <a:rPr lang="en-IN" dirty="0"/>
              <a:t>Prediction</a:t>
            </a:r>
          </a:p>
        </p:txBody>
      </p:sp>
      <p:sp>
        <p:nvSpPr>
          <p:cNvPr id="3" name="Text Placeholder 2">
            <a:extLst>
              <a:ext uri="{FF2B5EF4-FFF2-40B4-BE49-F238E27FC236}">
                <a16:creationId xmlns:a16="http://schemas.microsoft.com/office/drawing/2014/main" id="{AA3B35DD-E34B-430A-A0D0-B769C77F12A3}"/>
              </a:ext>
            </a:extLst>
          </p:cNvPr>
          <p:cNvSpPr>
            <a:spLocks noGrp="1"/>
          </p:cNvSpPr>
          <p:nvPr>
            <p:ph type="body" idx="1"/>
          </p:nvPr>
        </p:nvSpPr>
        <p:spPr/>
        <p:txBody>
          <a:bodyPr/>
          <a:lstStyle/>
          <a:p>
            <a:pPr marL="488950" indent="-342900">
              <a:buAutoNum type="arabicPeriod"/>
            </a:pPr>
            <a:r>
              <a:rPr lang="en-US" dirty="0"/>
              <a:t>Whenever the count of a letter detected exceeds a specific value and no other letter is close to it by a threshold we print the letter and add it to the current string (In our code we kept the value as 50 and difference threshold as 20). </a:t>
            </a:r>
          </a:p>
          <a:p>
            <a:pPr marL="488950" indent="-342900">
              <a:buAutoNum type="arabicPeriod"/>
            </a:pPr>
            <a:r>
              <a:rPr lang="en-US" dirty="0"/>
              <a:t>Otherwise we clear the current dictionary which has the count of detections of present symbol to avoid the probability of a wrong letter getting predicted. </a:t>
            </a:r>
          </a:p>
          <a:p>
            <a:pPr marL="488950" indent="-342900">
              <a:buAutoNum type="arabicPeriod"/>
            </a:pPr>
            <a:r>
              <a:rPr lang="en-US" dirty="0"/>
              <a:t>Whenever the count of a blank (plain background) detected exceeds a specific value and if the current buffer is empty no spaces are detected.</a:t>
            </a:r>
          </a:p>
          <a:p>
            <a:pPr marL="488950" indent="-342900">
              <a:buAutoNum type="arabicPeriod"/>
            </a:pPr>
            <a:r>
              <a:rPr lang="en-US" dirty="0"/>
              <a:t>In other case it predicts the end of word by printing a space and the current gets appended to the sentence below.</a:t>
            </a:r>
            <a:endParaRPr lang="en-IN" dirty="0"/>
          </a:p>
        </p:txBody>
      </p:sp>
    </p:spTree>
    <p:extLst>
      <p:ext uri="{BB962C8B-B14F-4D97-AF65-F5344CB8AC3E}">
        <p14:creationId xmlns:p14="http://schemas.microsoft.com/office/powerpoint/2010/main" val="18250629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A5C2DD8-B9C3-4615-919D-DB5F33A0D623}"/>
              </a:ext>
            </a:extLst>
          </p:cNvPr>
          <p:cNvSpPr txBox="1"/>
          <p:nvPr/>
        </p:nvSpPr>
        <p:spPr>
          <a:xfrm>
            <a:off x="708409" y="1313171"/>
            <a:ext cx="4572000" cy="307777"/>
          </a:xfrm>
          <a:prstGeom prst="rect">
            <a:avLst/>
          </a:prstGeom>
          <a:noFill/>
        </p:spPr>
        <p:txBody>
          <a:bodyPr wrap="square">
            <a:spAutoFit/>
          </a:bodyPr>
          <a:lstStyle/>
          <a:p>
            <a:r>
              <a:rPr lang="en-IN" sz="1400" i="1" dirty="0"/>
              <a:t>Code Snippet….</a:t>
            </a:r>
            <a:endParaRPr lang="en-IN" dirty="0"/>
          </a:p>
        </p:txBody>
      </p:sp>
      <p:pic>
        <p:nvPicPr>
          <p:cNvPr id="7" name="Picture 6">
            <a:extLst>
              <a:ext uri="{FF2B5EF4-FFF2-40B4-BE49-F238E27FC236}">
                <a16:creationId xmlns:a16="http://schemas.microsoft.com/office/drawing/2014/main" id="{CDB45A03-1F3F-448B-B248-75F7D0DE6E75}"/>
              </a:ext>
            </a:extLst>
          </p:cNvPr>
          <p:cNvPicPr>
            <a:picLocks noChangeAspect="1"/>
          </p:cNvPicPr>
          <p:nvPr/>
        </p:nvPicPr>
        <p:blipFill>
          <a:blip r:embed="rId2"/>
          <a:stretch>
            <a:fillRect/>
          </a:stretch>
        </p:blipFill>
        <p:spPr>
          <a:xfrm>
            <a:off x="3463714" y="1089280"/>
            <a:ext cx="3633390" cy="3952781"/>
          </a:xfrm>
          <a:prstGeom prst="rect">
            <a:avLst/>
          </a:prstGeom>
        </p:spPr>
      </p:pic>
    </p:spTree>
    <p:extLst>
      <p:ext uri="{BB962C8B-B14F-4D97-AF65-F5344CB8AC3E}">
        <p14:creationId xmlns:p14="http://schemas.microsoft.com/office/powerpoint/2010/main" val="1803753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Demo and GUI </a:t>
            </a:r>
            <a:endParaRPr/>
          </a:p>
        </p:txBody>
      </p:sp>
      <p:pic>
        <p:nvPicPr>
          <p:cNvPr id="142" name="Google Shape;142;p22"/>
          <p:cNvPicPr preferRelativeResize="0"/>
          <p:nvPr/>
        </p:nvPicPr>
        <p:blipFill>
          <a:blip r:embed="rId3">
            <a:alphaModFix/>
          </a:blip>
          <a:stretch>
            <a:fillRect/>
          </a:stretch>
        </p:blipFill>
        <p:spPr>
          <a:xfrm>
            <a:off x="4166716" y="1318650"/>
            <a:ext cx="3637860" cy="331203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6B85F-0424-41B7-A2CC-EFACAD616376}"/>
              </a:ext>
            </a:extLst>
          </p:cNvPr>
          <p:cNvSpPr>
            <a:spLocks noGrp="1"/>
          </p:cNvSpPr>
          <p:nvPr>
            <p:ph type="title"/>
          </p:nvPr>
        </p:nvSpPr>
        <p:spPr/>
        <p:txBody>
          <a:bodyPr>
            <a:normAutofit fontScale="90000"/>
          </a:bodyPr>
          <a:lstStyle/>
          <a:p>
            <a:r>
              <a:rPr lang="en-IN" dirty="0"/>
              <a:t>Suggestion Feature and GUI</a:t>
            </a:r>
          </a:p>
        </p:txBody>
      </p:sp>
      <p:sp>
        <p:nvSpPr>
          <p:cNvPr id="3" name="Text Placeholder 2">
            <a:extLst>
              <a:ext uri="{FF2B5EF4-FFF2-40B4-BE49-F238E27FC236}">
                <a16:creationId xmlns:a16="http://schemas.microsoft.com/office/drawing/2014/main" id="{133A9243-597D-4789-932D-0ACBCD718C43}"/>
              </a:ext>
            </a:extLst>
          </p:cNvPr>
          <p:cNvSpPr>
            <a:spLocks noGrp="1"/>
          </p:cNvSpPr>
          <p:nvPr>
            <p:ph type="body" idx="1"/>
          </p:nvPr>
        </p:nvSpPr>
        <p:spPr/>
        <p:txBody>
          <a:bodyPr/>
          <a:lstStyle/>
          <a:p>
            <a:r>
              <a:rPr lang="en-US" dirty="0"/>
              <a:t>A python library </a:t>
            </a:r>
            <a:r>
              <a:rPr lang="en-US" b="1" i="1" dirty="0" err="1"/>
              <a:t>pyEnchant</a:t>
            </a:r>
            <a:r>
              <a:rPr lang="en-US" dirty="0"/>
              <a:t> is used to suggest which the user can select to append to the current sentence. This helps in reducing spelling errors, assists in predicting complex words and significantly reduces the time taken for prediction.</a:t>
            </a:r>
          </a:p>
          <a:p>
            <a:endParaRPr lang="en-US" dirty="0"/>
          </a:p>
          <a:p>
            <a:pPr marL="146050" indent="0">
              <a:buNone/>
            </a:pPr>
            <a:endParaRPr lang="en-US" dirty="0"/>
          </a:p>
          <a:p>
            <a:r>
              <a:rPr lang="en-US" dirty="0"/>
              <a:t>For GUI, </a:t>
            </a:r>
            <a:r>
              <a:rPr lang="en-US" b="1" i="1" dirty="0" err="1"/>
              <a:t>Tkinter</a:t>
            </a:r>
            <a:r>
              <a:rPr lang="en-US" dirty="0"/>
              <a:t> library was used</a:t>
            </a:r>
            <a:endParaRPr lang="en-IN" dirty="0"/>
          </a:p>
        </p:txBody>
      </p:sp>
    </p:spTree>
    <p:extLst>
      <p:ext uri="{BB962C8B-B14F-4D97-AF65-F5344CB8AC3E}">
        <p14:creationId xmlns:p14="http://schemas.microsoft.com/office/powerpoint/2010/main" val="10338840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FC7F9-F856-4947-AA2C-EF4CD49EC46E}"/>
              </a:ext>
            </a:extLst>
          </p:cNvPr>
          <p:cNvSpPr>
            <a:spLocks noGrp="1"/>
          </p:cNvSpPr>
          <p:nvPr>
            <p:ph type="title"/>
          </p:nvPr>
        </p:nvSpPr>
        <p:spPr/>
        <p:txBody>
          <a:bodyPr>
            <a:normAutofit fontScale="90000"/>
          </a:bodyPr>
          <a:lstStyle/>
          <a:p>
            <a:r>
              <a:rPr lang="en-IN" dirty="0"/>
              <a:t>Challenges Faced</a:t>
            </a:r>
          </a:p>
        </p:txBody>
      </p:sp>
      <p:sp>
        <p:nvSpPr>
          <p:cNvPr id="3" name="Text Placeholder 2">
            <a:extLst>
              <a:ext uri="{FF2B5EF4-FFF2-40B4-BE49-F238E27FC236}">
                <a16:creationId xmlns:a16="http://schemas.microsoft.com/office/drawing/2014/main" id="{FE1694F6-0CB0-4806-A685-F849BBFD3B1A}"/>
              </a:ext>
            </a:extLst>
          </p:cNvPr>
          <p:cNvSpPr>
            <a:spLocks noGrp="1"/>
          </p:cNvSpPr>
          <p:nvPr>
            <p:ph type="body" idx="1"/>
          </p:nvPr>
        </p:nvSpPr>
        <p:spPr/>
        <p:txBody>
          <a:bodyPr/>
          <a:lstStyle/>
          <a:p>
            <a:r>
              <a:rPr lang="en-US" dirty="0"/>
              <a:t>We couldn’t find an appropriate dataset with raw images of all the ASL characters so we made our own dataset.  </a:t>
            </a:r>
          </a:p>
          <a:p>
            <a:pPr marL="146050" indent="0">
              <a:buNone/>
            </a:pPr>
            <a:endParaRPr lang="en-US" dirty="0"/>
          </a:p>
          <a:p>
            <a:r>
              <a:rPr lang="en-US" b="1" u="sng" dirty="0"/>
              <a:t>Selecting a filter for feature extraction </a:t>
            </a:r>
            <a:r>
              <a:rPr lang="en-US" dirty="0"/>
              <a:t>: We tried various filter including binary threshold, canny edge detection, gaussian blur etc. ,of which gaussian blur filter was giving better results. </a:t>
            </a:r>
          </a:p>
          <a:p>
            <a:pPr marL="146050" indent="0">
              <a:buNone/>
            </a:pPr>
            <a:endParaRPr lang="en-US" dirty="0"/>
          </a:p>
          <a:p>
            <a:r>
              <a:rPr lang="en-US" dirty="0"/>
              <a:t>Issues were faced relating to the accuracy of the model we trained in earlier phases which we eventually improved by increasing the input image size and also by altering the model structure and adding extra models for similar </a:t>
            </a:r>
            <a:r>
              <a:rPr lang="en-US" dirty="0" err="1"/>
              <a:t>aplhabets</a:t>
            </a:r>
            <a:r>
              <a:rPr lang="en-US" dirty="0"/>
              <a:t>.</a:t>
            </a:r>
            <a:endParaRPr lang="en-IN" dirty="0"/>
          </a:p>
        </p:txBody>
      </p:sp>
    </p:spTree>
    <p:extLst>
      <p:ext uri="{BB962C8B-B14F-4D97-AF65-F5344CB8AC3E}">
        <p14:creationId xmlns:p14="http://schemas.microsoft.com/office/powerpoint/2010/main" val="40130083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2437F-62C0-4F86-9E7E-38CDCCCC4AE3}"/>
              </a:ext>
            </a:extLst>
          </p:cNvPr>
          <p:cNvSpPr>
            <a:spLocks noGrp="1"/>
          </p:cNvSpPr>
          <p:nvPr>
            <p:ph type="title"/>
          </p:nvPr>
        </p:nvSpPr>
        <p:spPr/>
        <p:txBody>
          <a:bodyPr>
            <a:normAutofit fontScale="90000"/>
          </a:bodyPr>
          <a:lstStyle/>
          <a:p>
            <a:r>
              <a:rPr lang="en-IN" dirty="0"/>
              <a:t>Limitations and Future Enhancements</a:t>
            </a:r>
          </a:p>
        </p:txBody>
      </p:sp>
      <p:sp>
        <p:nvSpPr>
          <p:cNvPr id="3" name="Text Placeholder 2">
            <a:extLst>
              <a:ext uri="{FF2B5EF4-FFF2-40B4-BE49-F238E27FC236}">
                <a16:creationId xmlns:a16="http://schemas.microsoft.com/office/drawing/2014/main" id="{F422289D-5F37-46AE-8DA3-F08961888D14}"/>
              </a:ext>
            </a:extLst>
          </p:cNvPr>
          <p:cNvSpPr>
            <a:spLocks noGrp="1"/>
          </p:cNvSpPr>
          <p:nvPr>
            <p:ph type="body" idx="1"/>
          </p:nvPr>
        </p:nvSpPr>
        <p:spPr/>
        <p:txBody>
          <a:bodyPr>
            <a:normAutofit fontScale="85000" lnSpcReduction="20000"/>
          </a:bodyPr>
          <a:lstStyle/>
          <a:p>
            <a:r>
              <a:rPr lang="en-IN" dirty="0"/>
              <a:t>With GPUs and machines with more computational power, the speed of </a:t>
            </a:r>
            <a:r>
              <a:rPr lang="en-IN" dirty="0" err="1"/>
              <a:t>predicitions</a:t>
            </a:r>
            <a:r>
              <a:rPr lang="en-IN" dirty="0"/>
              <a:t> and accuracy of the model can be improved.</a:t>
            </a:r>
          </a:p>
          <a:p>
            <a:pPr marL="146050" indent="0">
              <a:buNone/>
            </a:pPr>
            <a:endParaRPr lang="en-IN" dirty="0"/>
          </a:p>
          <a:p>
            <a:r>
              <a:rPr lang="en-IN" dirty="0"/>
              <a:t>The suggestion feature through </a:t>
            </a:r>
            <a:r>
              <a:rPr lang="en-IN" dirty="0" err="1"/>
              <a:t>pyEnchant</a:t>
            </a:r>
            <a:r>
              <a:rPr lang="en-IN" dirty="0"/>
              <a:t> library doesn’t give the best suggestions at times and it would be much better if we could add our own NLP model for autocorrect, suggestions and autocomplete.</a:t>
            </a:r>
          </a:p>
          <a:p>
            <a:pPr marL="146050" indent="0">
              <a:buNone/>
            </a:pPr>
            <a:endParaRPr lang="en-IN" dirty="0"/>
          </a:p>
          <a:p>
            <a:r>
              <a:rPr lang="en-IN" dirty="0"/>
              <a:t>Our model doesn’t track the position of hands and the user must make the hand gestures in a specific location of the screen. Hand detection and tracking can be added to make the model better.</a:t>
            </a:r>
          </a:p>
          <a:p>
            <a:pPr marL="146050" indent="0">
              <a:buNone/>
            </a:pPr>
            <a:endParaRPr lang="en-IN" dirty="0"/>
          </a:p>
          <a:p>
            <a:r>
              <a:rPr lang="en-IN" dirty="0"/>
              <a:t>The model requires a clear and clean background for accurate and fast predictions. This might not always be possible to create.</a:t>
            </a:r>
          </a:p>
          <a:p>
            <a:pPr marL="146050" indent="0">
              <a:buNone/>
            </a:pPr>
            <a:endParaRPr lang="en-IN" dirty="0"/>
          </a:p>
          <a:p>
            <a:r>
              <a:rPr lang="en-IN" dirty="0"/>
              <a:t>The model could be deployed as a mobile app or web app in the future to make it more accessible to all.	</a:t>
            </a:r>
          </a:p>
        </p:txBody>
      </p:sp>
    </p:spTree>
    <p:extLst>
      <p:ext uri="{BB962C8B-B14F-4D97-AF65-F5344CB8AC3E}">
        <p14:creationId xmlns:p14="http://schemas.microsoft.com/office/powerpoint/2010/main" val="3203562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Conclusion</a:t>
            </a:r>
            <a:endParaRPr dirty="0"/>
          </a:p>
        </p:txBody>
      </p:sp>
      <p:sp>
        <p:nvSpPr>
          <p:cNvPr id="148" name="Google Shape;148;p23"/>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lnSpc>
                <a:spcPct val="120000"/>
              </a:lnSpc>
              <a:spcBef>
                <a:spcPts val="600"/>
              </a:spcBef>
              <a:spcAft>
                <a:spcPts val="0"/>
              </a:spcAft>
              <a:buNone/>
            </a:pPr>
            <a:r>
              <a:rPr lang="en" sz="1200" dirty="0">
                <a:solidFill>
                  <a:schemeClr val="bg2">
                    <a:lumMod val="75000"/>
                    <a:lumOff val="25000"/>
                  </a:schemeClr>
                </a:solidFill>
                <a:latin typeface="Open Sans"/>
                <a:ea typeface="Open Sans"/>
                <a:cs typeface="Open Sans"/>
                <a:sym typeface="Open Sans"/>
              </a:rPr>
              <a:t>In this project, a functional real time vision based american sign language recognition has been developed for ASL alphabets. </a:t>
            </a:r>
            <a:endParaRPr sz="1200" dirty="0">
              <a:solidFill>
                <a:schemeClr val="bg2">
                  <a:lumMod val="75000"/>
                  <a:lumOff val="25000"/>
                </a:schemeClr>
              </a:solidFill>
              <a:latin typeface="Open Sans"/>
              <a:ea typeface="Open Sans"/>
              <a:cs typeface="Open Sans"/>
              <a:sym typeface="Open Sans"/>
            </a:endParaRPr>
          </a:p>
          <a:p>
            <a:pPr marL="0" lvl="0" indent="0" algn="l" rtl="0">
              <a:lnSpc>
                <a:spcPct val="120000"/>
              </a:lnSpc>
              <a:spcBef>
                <a:spcPts val="600"/>
              </a:spcBef>
              <a:spcAft>
                <a:spcPts val="0"/>
              </a:spcAft>
              <a:buNone/>
            </a:pPr>
            <a:r>
              <a:rPr lang="en" sz="1200" dirty="0">
                <a:solidFill>
                  <a:schemeClr val="bg2">
                    <a:lumMod val="75000"/>
                    <a:lumOff val="25000"/>
                  </a:schemeClr>
                </a:solidFill>
                <a:latin typeface="Open Sans"/>
                <a:ea typeface="Open Sans"/>
                <a:cs typeface="Open Sans"/>
                <a:sym typeface="Open Sans"/>
              </a:rPr>
              <a:t>Any user can access the program and sit in front of the camera. T</a:t>
            </a:r>
            <a:r>
              <a:rPr lang="en-IN" sz="1200" dirty="0">
                <a:solidFill>
                  <a:schemeClr val="bg2">
                    <a:lumMod val="75000"/>
                    <a:lumOff val="25000"/>
                  </a:schemeClr>
                </a:solidFill>
                <a:latin typeface="Open Sans"/>
                <a:ea typeface="Open Sans"/>
                <a:cs typeface="Open Sans"/>
                <a:sym typeface="Open Sans"/>
              </a:rPr>
              <a:t>h</a:t>
            </a:r>
            <a:r>
              <a:rPr lang="en" sz="1200" dirty="0">
                <a:solidFill>
                  <a:schemeClr val="bg2">
                    <a:lumMod val="75000"/>
                    <a:lumOff val="25000"/>
                  </a:schemeClr>
                </a:solidFill>
                <a:latin typeface="Open Sans"/>
                <a:ea typeface="Open Sans"/>
                <a:cs typeface="Open Sans"/>
                <a:sym typeface="Open Sans"/>
              </a:rPr>
              <a:t>ey can make symbols of American Sign Language (ASL). The system will simultaneously show the corresponding English text.</a:t>
            </a:r>
            <a:endParaRPr sz="1200" dirty="0">
              <a:solidFill>
                <a:schemeClr val="bg2">
                  <a:lumMod val="75000"/>
                  <a:lumOff val="25000"/>
                </a:schemeClr>
              </a:solidFill>
              <a:latin typeface="Open Sans"/>
              <a:ea typeface="Open Sans"/>
              <a:cs typeface="Open Sans"/>
              <a:sym typeface="Open Sans"/>
            </a:endParaRPr>
          </a:p>
          <a:p>
            <a:pPr marL="0" lvl="0" indent="0" algn="l" rtl="0">
              <a:lnSpc>
                <a:spcPct val="120000"/>
              </a:lnSpc>
              <a:spcBef>
                <a:spcPts val="600"/>
              </a:spcBef>
              <a:spcAft>
                <a:spcPts val="0"/>
              </a:spcAft>
              <a:buNone/>
            </a:pPr>
            <a:r>
              <a:rPr lang="en" sz="1200" dirty="0">
                <a:solidFill>
                  <a:schemeClr val="bg2">
                    <a:lumMod val="75000"/>
                    <a:lumOff val="25000"/>
                  </a:schemeClr>
                </a:solidFill>
                <a:latin typeface="Open Sans"/>
                <a:ea typeface="Open Sans"/>
                <a:cs typeface="Open Sans"/>
                <a:sym typeface="Open Sans"/>
              </a:rPr>
              <a:t>We achieved final accuracy of  95% on our dataset. We are able to improve our prediction after implementing two layers of algorithms in which we verify and predict symbols which are more similar to each other.</a:t>
            </a:r>
            <a:endParaRPr sz="1200" dirty="0">
              <a:solidFill>
                <a:schemeClr val="bg2">
                  <a:lumMod val="75000"/>
                  <a:lumOff val="25000"/>
                </a:schemeClr>
              </a:solidFill>
              <a:latin typeface="Open Sans"/>
              <a:ea typeface="Open Sans"/>
              <a:cs typeface="Open Sans"/>
              <a:sym typeface="Open Sans"/>
            </a:endParaRPr>
          </a:p>
          <a:p>
            <a:pPr marL="0" lvl="0" indent="0" algn="l" rtl="0">
              <a:lnSpc>
                <a:spcPct val="120000"/>
              </a:lnSpc>
              <a:spcBef>
                <a:spcPts val="600"/>
              </a:spcBef>
              <a:spcAft>
                <a:spcPts val="0"/>
              </a:spcAft>
              <a:buNone/>
            </a:pPr>
            <a:r>
              <a:rPr lang="en" sz="1200" dirty="0">
                <a:solidFill>
                  <a:schemeClr val="bg2">
                    <a:lumMod val="75000"/>
                    <a:lumOff val="25000"/>
                  </a:schemeClr>
                </a:solidFill>
                <a:latin typeface="Open Sans"/>
                <a:ea typeface="Open Sans"/>
                <a:cs typeface="Open Sans"/>
                <a:sym typeface="Open Sans"/>
              </a:rPr>
              <a:t>This way we are able to detect almost all the symbols provided that they are shown properly, there is no noise in the background and lighting is adequate.</a:t>
            </a:r>
            <a:endParaRPr sz="1200" dirty="0">
              <a:solidFill>
                <a:schemeClr val="bg2">
                  <a:lumMod val="75000"/>
                  <a:lumOff val="25000"/>
                </a:schemeClr>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Introduction</a:t>
            </a:r>
            <a:endParaRPr dirty="0"/>
          </a:p>
        </p:txBody>
      </p:sp>
      <p:sp>
        <p:nvSpPr>
          <p:cNvPr id="93" name="Google Shape;93;p14"/>
          <p:cNvSpPr txBox="1">
            <a:spLocks noGrp="1"/>
          </p:cNvSpPr>
          <p:nvPr>
            <p:ph type="body" idx="1"/>
          </p:nvPr>
        </p:nvSpPr>
        <p:spPr>
          <a:xfrm>
            <a:off x="729450" y="1853850"/>
            <a:ext cx="7688700" cy="2486125"/>
          </a:xfrm>
          <a:prstGeom prst="rect">
            <a:avLst/>
          </a:prstGeom>
        </p:spPr>
        <p:txBody>
          <a:bodyPr spcFirstLastPara="1" wrap="square" lIns="91425" tIns="91425" rIns="91425" bIns="91425" anchor="t" anchorCtr="0">
            <a:normAutofit fontScale="40000" lnSpcReduction="20000"/>
          </a:bodyPr>
          <a:lstStyle/>
          <a:p>
            <a:pPr marL="0" lvl="0" indent="0" algn="l" rtl="0">
              <a:lnSpc>
                <a:spcPct val="120000"/>
              </a:lnSpc>
              <a:spcBef>
                <a:spcPts val="800"/>
              </a:spcBef>
              <a:spcAft>
                <a:spcPts val="0"/>
              </a:spcAft>
              <a:buNone/>
            </a:pPr>
            <a:r>
              <a:rPr lang="en-US" sz="3300" dirty="0">
                <a:solidFill>
                  <a:srgbClr val="666666"/>
                </a:solidFill>
                <a:latin typeface="Open Sans"/>
                <a:ea typeface="Open Sans"/>
                <a:cs typeface="Open Sans"/>
              </a:rPr>
              <a:t>Everyone deserves to have their voice heard, no matter the circumstances. With this being said, sign language is a two-way street. The deaf community needs to know it, along with everyone else around them. They must live in an environment and world that they feel can hear them and what they are trying to say at all times, and to all walks of life</a:t>
            </a:r>
            <a:r>
              <a:rPr lang="en-US" sz="3300" b="0" i="0" dirty="0">
                <a:solidFill>
                  <a:srgbClr val="222222"/>
                </a:solidFill>
                <a:effectLst/>
                <a:latin typeface="Open Sans" panose="020B0606030504020204" pitchFamily="34" charset="0"/>
                <a:ea typeface="Open Sans" panose="020B0606030504020204" pitchFamily="34" charset="0"/>
                <a:cs typeface="Open Sans" panose="020B0606030504020204" pitchFamily="34" charset="0"/>
              </a:rPr>
              <a:t>.</a:t>
            </a:r>
          </a:p>
          <a:p>
            <a:pPr marL="0" lvl="0" indent="0" algn="l" rtl="0">
              <a:lnSpc>
                <a:spcPct val="120000"/>
              </a:lnSpc>
              <a:spcBef>
                <a:spcPts val="800"/>
              </a:spcBef>
              <a:spcAft>
                <a:spcPts val="0"/>
              </a:spcAft>
              <a:buNone/>
            </a:pPr>
            <a:r>
              <a:rPr lang="en" sz="3300" dirty="0">
                <a:solidFill>
                  <a:srgbClr val="666666"/>
                </a:solidFill>
                <a:latin typeface="Open Sans"/>
                <a:ea typeface="Open Sans"/>
                <a:cs typeface="Open Sans"/>
                <a:sym typeface="Open Sans"/>
              </a:rPr>
              <a:t>Deaf and mute people make use of their hands to express different gestures to express their ideas with other people. Gestures are the nonverbally exchanged messages and these gestures are understood with vision. This nonverbal communication of deaf and dumb people is called sign language.</a:t>
            </a:r>
          </a:p>
          <a:p>
            <a:pPr marL="0" indent="0">
              <a:lnSpc>
                <a:spcPct val="120000"/>
              </a:lnSpc>
              <a:spcBef>
                <a:spcPts val="800"/>
              </a:spcBef>
              <a:buNone/>
            </a:pPr>
            <a:r>
              <a:rPr lang="en" sz="3300" dirty="0">
                <a:solidFill>
                  <a:srgbClr val="666666"/>
                </a:solidFill>
                <a:latin typeface="Open Sans"/>
                <a:ea typeface="Open Sans"/>
                <a:cs typeface="Open Sans"/>
                <a:sym typeface="Open Sans"/>
              </a:rPr>
              <a:t>In our project, we focus on producing a model which can recognise hand gestures in order to form a complete word by combining gestures for each alphabet potrayed by the user.</a:t>
            </a:r>
            <a:endParaRPr sz="3300" dirty="0">
              <a:solidFill>
                <a:srgbClr val="666666"/>
              </a:solidFill>
              <a:latin typeface="Open Sans"/>
              <a:ea typeface="Open Sans"/>
              <a:cs typeface="Open Sans"/>
              <a:sym typeface="Trebuchet MS"/>
            </a:endParaRPr>
          </a:p>
          <a:p>
            <a:pPr marL="0" lvl="0" indent="0" algn="l" rtl="0">
              <a:spcBef>
                <a:spcPts val="0"/>
              </a:spcBef>
              <a:spcAft>
                <a:spcPts val="1200"/>
              </a:spcAft>
              <a:buNone/>
            </a:pP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55E25-E078-4935-B85C-BDDE9374D40E}"/>
              </a:ext>
            </a:extLst>
          </p:cNvPr>
          <p:cNvSpPr>
            <a:spLocks noGrp="1"/>
          </p:cNvSpPr>
          <p:nvPr>
            <p:ph type="title"/>
          </p:nvPr>
        </p:nvSpPr>
        <p:spPr>
          <a:xfrm>
            <a:off x="2086709" y="2253146"/>
            <a:ext cx="5315578" cy="1431250"/>
          </a:xfrm>
        </p:spPr>
        <p:txBody>
          <a:bodyPr>
            <a:noAutofit/>
          </a:bodyPr>
          <a:lstStyle/>
          <a:p>
            <a:r>
              <a:rPr lang="en-IN" sz="4400" dirty="0"/>
              <a:t>THANK YOU </a:t>
            </a:r>
            <a:r>
              <a:rPr lang="en-IN" sz="4400" dirty="0">
                <a:sym typeface="Wingdings" panose="05000000000000000000" pitchFamily="2" charset="2"/>
              </a:rPr>
              <a:t></a:t>
            </a:r>
            <a:endParaRPr lang="en-IN" sz="4400" dirty="0"/>
          </a:p>
        </p:txBody>
      </p:sp>
    </p:spTree>
    <p:extLst>
      <p:ext uri="{BB962C8B-B14F-4D97-AF65-F5344CB8AC3E}">
        <p14:creationId xmlns:p14="http://schemas.microsoft.com/office/powerpoint/2010/main" val="42914248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Business Problem</a:t>
            </a:r>
            <a:endParaRPr/>
          </a:p>
        </p:txBody>
      </p:sp>
      <p:sp>
        <p:nvSpPr>
          <p:cNvPr id="99" name="Google Shape;99;p15"/>
          <p:cNvSpPr txBox="1">
            <a:spLocks noGrp="1"/>
          </p:cNvSpPr>
          <p:nvPr>
            <p:ph type="body" idx="1"/>
          </p:nvPr>
        </p:nvSpPr>
        <p:spPr>
          <a:xfrm>
            <a:off x="729450" y="1998489"/>
            <a:ext cx="7688700" cy="2261100"/>
          </a:xfrm>
          <a:prstGeom prst="rect">
            <a:avLst/>
          </a:prstGeom>
        </p:spPr>
        <p:txBody>
          <a:bodyPr spcFirstLastPara="1" wrap="square" lIns="91425" tIns="91425" rIns="91425" bIns="91425" anchor="t" anchorCtr="0">
            <a:noAutofit/>
          </a:bodyPr>
          <a:lstStyle/>
          <a:p>
            <a:pPr marL="0" lvl="0" indent="0" algn="l" rtl="0">
              <a:lnSpc>
                <a:spcPct val="120000"/>
              </a:lnSpc>
              <a:spcBef>
                <a:spcPts val="800"/>
              </a:spcBef>
              <a:spcAft>
                <a:spcPts val="0"/>
              </a:spcAft>
              <a:buNone/>
            </a:pPr>
            <a:r>
              <a:rPr lang="en-US" sz="1200" dirty="0">
                <a:solidFill>
                  <a:srgbClr val="666666"/>
                </a:solidFill>
                <a:latin typeface="Open Sans" panose="020B0606030504020204" pitchFamily="34" charset="0"/>
                <a:ea typeface="Open Sans" panose="020B0606030504020204" pitchFamily="34" charset="0"/>
                <a:cs typeface="Open Sans" panose="020B0606030504020204" pitchFamily="34" charset="0"/>
              </a:rPr>
              <a:t>The importance of sign language is gaining momentum, finally, and it is evident more people are seeing the need for it in today’s society. No one should be left in the dark, no matter what disabilities they may have. Also, it is an everlasting skill that can without a doubt make people more well-rounded. Learning the skill of sign language can also show the deaf community that they are not being forgotten, and they have the same access to communication with the rest of the world as anyone else, and that their voices should never be muted or disregarded.</a:t>
            </a:r>
          </a:p>
          <a:p>
            <a:pPr marL="0" lvl="0" indent="0" algn="l" rtl="0">
              <a:lnSpc>
                <a:spcPct val="120000"/>
              </a:lnSpc>
              <a:spcBef>
                <a:spcPts val="800"/>
              </a:spcBef>
              <a:spcAft>
                <a:spcPts val="0"/>
              </a:spcAft>
              <a:buNone/>
            </a:pPr>
            <a:r>
              <a:rPr lang="en-US" sz="1200" dirty="0">
                <a:solidFill>
                  <a:srgbClr val="666666"/>
                </a:solidFill>
                <a:latin typeface="Open Sans" panose="020B0606030504020204" pitchFamily="34" charset="0"/>
                <a:ea typeface="Open Sans" panose="020B0606030504020204" pitchFamily="34" charset="0"/>
                <a:cs typeface="Open Sans" panose="020B0606030504020204" pitchFamily="34" charset="0"/>
              </a:rPr>
              <a:t>Reliable estimates for American ASL users range from 250,000 to 500,000 persons, including a number of </a:t>
            </a:r>
            <a:r>
              <a:rPr lang="en-US" sz="1200" dirty="0">
                <a:solidFill>
                  <a:srgbClr val="666666"/>
                </a:solidFill>
                <a:latin typeface="Open Sans" panose="020B0606030504020204" pitchFamily="34" charset="0"/>
                <a:ea typeface="Open Sans" panose="020B0606030504020204" pitchFamily="34" charset="0"/>
                <a:cs typeface="Open Sans" panose="020B0606030504020204" pitchFamily="34" charset="0"/>
                <a:hlinkClick r:id="rId3" tooltip="Child of deaf adult">
                  <a:extLst>
                    <a:ext uri="{A12FA001-AC4F-418D-AE19-62706E023703}">
                      <ahyp:hlinkClr xmlns:ahyp="http://schemas.microsoft.com/office/drawing/2018/hyperlinkcolor" val="tx"/>
                    </a:ext>
                  </a:extLst>
                </a:hlinkClick>
              </a:rPr>
              <a:t>children of deaf adults</a:t>
            </a:r>
            <a:r>
              <a:rPr lang="en-US" sz="1200" b="0" i="0" dirty="0">
                <a:solidFill>
                  <a:srgbClr val="202122"/>
                </a:solidFill>
                <a:effectLst/>
                <a:latin typeface="Open Sans" panose="020B0606030504020204" pitchFamily="34" charset="0"/>
                <a:ea typeface="Open Sans" panose="020B0606030504020204" pitchFamily="34" charset="0"/>
                <a:cs typeface="Open Sans" panose="020B0606030504020204" pitchFamily="34" charset="0"/>
              </a:rPr>
              <a:t>.</a:t>
            </a:r>
            <a:endParaRPr lang="en-US" sz="1200" b="0" i="0" dirty="0">
              <a:solidFill>
                <a:srgbClr val="222222"/>
              </a:solidFill>
              <a:effectLst/>
              <a:latin typeface="Open Sans" panose="020B0606030504020204" pitchFamily="34" charset="0"/>
              <a:ea typeface="Open Sans" panose="020B0606030504020204" pitchFamily="34" charset="0"/>
              <a:cs typeface="Open Sans" panose="020B0606030504020204" pitchFamily="34" charset="0"/>
            </a:endParaRPr>
          </a:p>
          <a:p>
            <a:pPr marL="0" lvl="0" indent="0" algn="l" rtl="0">
              <a:lnSpc>
                <a:spcPct val="120000"/>
              </a:lnSpc>
              <a:spcBef>
                <a:spcPts val="800"/>
              </a:spcBef>
              <a:spcAft>
                <a:spcPts val="0"/>
              </a:spcAft>
              <a:buNone/>
            </a:pPr>
            <a:r>
              <a:rPr lang="en" sz="1200" dirty="0">
                <a:solidFill>
                  <a:srgbClr val="666666"/>
                </a:solidFill>
                <a:latin typeface="Open Sans" panose="020B0606030504020204" pitchFamily="34" charset="0"/>
                <a:ea typeface="Open Sans" panose="020B0606030504020204" pitchFamily="34" charset="0"/>
                <a:cs typeface="Open Sans" panose="020B0606030504020204" pitchFamily="34" charset="0"/>
                <a:sym typeface="Open Sans"/>
              </a:rPr>
              <a:t>The aim is to develop a user-friendly human computer interface (HCI) where the computer understands the human sign language.</a:t>
            </a:r>
            <a:endParaRPr sz="1200" dirty="0">
              <a:solidFill>
                <a:srgbClr val="666666"/>
              </a:solidFill>
              <a:latin typeface="Open Sans" panose="020B0606030504020204" pitchFamily="34" charset="0"/>
              <a:ea typeface="Open Sans" panose="020B0606030504020204" pitchFamily="34" charset="0"/>
              <a:cs typeface="Open Sans" panose="020B0606030504020204" pitchFamily="34" charset="0"/>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Dataset</a:t>
            </a:r>
            <a:endParaRPr dirty="0"/>
          </a:p>
        </p:txBody>
      </p:sp>
      <p:sp>
        <p:nvSpPr>
          <p:cNvPr id="111" name="Google Shape;111;p17"/>
          <p:cNvSpPr txBox="1">
            <a:spLocks noGrp="1"/>
          </p:cNvSpPr>
          <p:nvPr>
            <p:ph type="body" idx="1"/>
          </p:nvPr>
        </p:nvSpPr>
        <p:spPr>
          <a:xfrm>
            <a:off x="729450" y="2011888"/>
            <a:ext cx="3852599" cy="2627101"/>
          </a:xfrm>
          <a:prstGeom prst="rect">
            <a:avLst/>
          </a:prstGeom>
        </p:spPr>
        <p:txBody>
          <a:bodyPr spcFirstLastPara="1" wrap="square" lIns="91425" tIns="91425" rIns="91425" bIns="91425" anchor="t" anchorCtr="0">
            <a:normAutofit fontScale="62500" lnSpcReduction="20000"/>
          </a:bodyPr>
          <a:lstStyle/>
          <a:p>
            <a:pPr marL="0" lvl="0" indent="0" algn="l" rtl="0">
              <a:lnSpc>
                <a:spcPct val="120000"/>
              </a:lnSpc>
              <a:spcBef>
                <a:spcPts val="600"/>
              </a:spcBef>
              <a:spcAft>
                <a:spcPts val="0"/>
              </a:spcAft>
              <a:buNone/>
            </a:pPr>
            <a:r>
              <a:rPr lang="en" sz="2400" dirty="0">
                <a:solidFill>
                  <a:schemeClr val="bg2">
                    <a:lumMod val="50000"/>
                    <a:lumOff val="50000"/>
                  </a:schemeClr>
                </a:solidFill>
                <a:latin typeface="Open Sans"/>
                <a:ea typeface="Open Sans"/>
                <a:cs typeface="Open Sans"/>
                <a:sym typeface="Open Sans"/>
              </a:rPr>
              <a:t>The Dataset was created on our own for training and testing.</a:t>
            </a:r>
            <a:endParaRPr sz="2400" dirty="0">
              <a:solidFill>
                <a:schemeClr val="bg2">
                  <a:lumMod val="50000"/>
                  <a:lumOff val="50000"/>
                </a:schemeClr>
              </a:solidFill>
              <a:latin typeface="Open Sans"/>
              <a:ea typeface="Open Sans"/>
              <a:cs typeface="Open Sans"/>
              <a:sym typeface="Open Sans"/>
            </a:endParaRPr>
          </a:p>
          <a:p>
            <a:pPr marL="0" lvl="0" indent="0" algn="l" rtl="0">
              <a:lnSpc>
                <a:spcPct val="120000"/>
              </a:lnSpc>
              <a:spcBef>
                <a:spcPts val="600"/>
              </a:spcBef>
              <a:spcAft>
                <a:spcPts val="0"/>
              </a:spcAft>
              <a:buNone/>
            </a:pPr>
            <a:r>
              <a:rPr lang="en" sz="2400" dirty="0">
                <a:solidFill>
                  <a:schemeClr val="bg2">
                    <a:lumMod val="50000"/>
                    <a:lumOff val="50000"/>
                  </a:schemeClr>
                </a:solidFill>
                <a:latin typeface="Open Sans"/>
                <a:ea typeface="Open Sans"/>
                <a:cs typeface="Open Sans"/>
                <a:sym typeface="Open Sans"/>
              </a:rPr>
              <a:t>We used the Open computer vision(OpenCV) library in order to produce our dataset. Firstly we captured around 800 images of each of the symbols in ASL for training purposes and around 200 images per symbol for testing purposes.</a:t>
            </a:r>
          </a:p>
          <a:p>
            <a:pPr marL="0" lvl="0" indent="0" algn="l" rtl="0">
              <a:lnSpc>
                <a:spcPct val="120000"/>
              </a:lnSpc>
              <a:spcBef>
                <a:spcPts val="600"/>
              </a:spcBef>
              <a:spcAft>
                <a:spcPts val="0"/>
              </a:spcAft>
              <a:buNone/>
            </a:pPr>
            <a:endParaRPr lang="en" sz="1100" dirty="0">
              <a:solidFill>
                <a:srgbClr val="695D46"/>
              </a:solidFill>
              <a:latin typeface="Open Sans"/>
              <a:ea typeface="Open Sans"/>
              <a:cs typeface="Open Sans"/>
              <a:sym typeface="Open Sans"/>
            </a:endParaRPr>
          </a:p>
          <a:p>
            <a:pPr marL="0" lvl="0" indent="0" algn="l" rtl="0">
              <a:lnSpc>
                <a:spcPct val="120000"/>
              </a:lnSpc>
              <a:spcBef>
                <a:spcPts val="600"/>
              </a:spcBef>
              <a:spcAft>
                <a:spcPts val="0"/>
              </a:spcAft>
              <a:buNone/>
            </a:pPr>
            <a:endParaRPr dirty="0"/>
          </a:p>
        </p:txBody>
      </p:sp>
      <p:pic>
        <p:nvPicPr>
          <p:cNvPr id="1026" name="Picture 2">
            <a:extLst>
              <a:ext uri="{FF2B5EF4-FFF2-40B4-BE49-F238E27FC236}">
                <a16:creationId xmlns:a16="http://schemas.microsoft.com/office/drawing/2014/main" id="{928004A9-637F-49CB-8ECC-CABBD67627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3321" y="1024932"/>
            <a:ext cx="4293158" cy="321986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7671C-487C-4463-AF05-3E63219D056C}"/>
              </a:ext>
            </a:extLst>
          </p:cNvPr>
          <p:cNvSpPr>
            <a:spLocks noGrp="1"/>
          </p:cNvSpPr>
          <p:nvPr>
            <p:ph type="title"/>
          </p:nvPr>
        </p:nvSpPr>
        <p:spPr/>
        <p:txBody>
          <a:bodyPr>
            <a:normAutofit fontScale="90000"/>
          </a:bodyPr>
          <a:lstStyle/>
          <a:p>
            <a:r>
              <a:rPr lang="en-IN" dirty="0"/>
              <a:t>Dataset Generation</a:t>
            </a:r>
            <a:br>
              <a:rPr lang="en-IN" dirty="0"/>
            </a:br>
            <a:endParaRPr lang="en-IN" dirty="0"/>
          </a:p>
        </p:txBody>
      </p:sp>
      <p:sp>
        <p:nvSpPr>
          <p:cNvPr id="5" name="TextBox 4">
            <a:extLst>
              <a:ext uri="{FF2B5EF4-FFF2-40B4-BE49-F238E27FC236}">
                <a16:creationId xmlns:a16="http://schemas.microsoft.com/office/drawing/2014/main" id="{668CB1DE-2D6D-4FDB-92D7-87AB4268224D}"/>
              </a:ext>
            </a:extLst>
          </p:cNvPr>
          <p:cNvSpPr txBox="1"/>
          <p:nvPr/>
        </p:nvSpPr>
        <p:spPr>
          <a:xfrm>
            <a:off x="729450" y="2076306"/>
            <a:ext cx="8123148" cy="276999"/>
          </a:xfrm>
          <a:prstGeom prst="rect">
            <a:avLst/>
          </a:prstGeom>
          <a:noFill/>
        </p:spPr>
        <p:txBody>
          <a:bodyPr wrap="square">
            <a:spAutoFit/>
          </a:bodyPr>
          <a:lstStyle/>
          <a:p>
            <a:r>
              <a:rPr lang="en-US" sz="1200" b="1" dirty="0"/>
              <a:t>Capturing Raw Image 				Image After Preprocessing </a:t>
            </a:r>
            <a:endParaRPr lang="en-IN" sz="1200" b="1" dirty="0"/>
          </a:p>
        </p:txBody>
      </p:sp>
      <p:pic>
        <p:nvPicPr>
          <p:cNvPr id="7" name="Picture 6" descr="A person wearing headphones and holding up the hand&#10;&#10;Description automatically generated with medium confidence">
            <a:extLst>
              <a:ext uri="{FF2B5EF4-FFF2-40B4-BE49-F238E27FC236}">
                <a16:creationId xmlns:a16="http://schemas.microsoft.com/office/drawing/2014/main" id="{5804D473-CBA8-4E9A-9169-E959739497BB}"/>
              </a:ext>
            </a:extLst>
          </p:cNvPr>
          <p:cNvPicPr>
            <a:picLocks noChangeAspect="1"/>
          </p:cNvPicPr>
          <p:nvPr/>
        </p:nvPicPr>
        <p:blipFill>
          <a:blip r:embed="rId2"/>
          <a:stretch>
            <a:fillRect/>
          </a:stretch>
        </p:blipFill>
        <p:spPr>
          <a:xfrm>
            <a:off x="729450" y="2642182"/>
            <a:ext cx="2782746" cy="2110687"/>
          </a:xfrm>
          <a:prstGeom prst="rect">
            <a:avLst/>
          </a:prstGeom>
        </p:spPr>
      </p:pic>
      <p:pic>
        <p:nvPicPr>
          <p:cNvPr id="9" name="Picture 8" descr="A close-up of a hand&#10;&#10;Description automatically generated with medium confidence">
            <a:extLst>
              <a:ext uri="{FF2B5EF4-FFF2-40B4-BE49-F238E27FC236}">
                <a16:creationId xmlns:a16="http://schemas.microsoft.com/office/drawing/2014/main" id="{6D9B99EB-EF92-4DE0-9B14-461FD3DF2824}"/>
              </a:ext>
            </a:extLst>
          </p:cNvPr>
          <p:cNvPicPr>
            <a:picLocks noChangeAspect="1"/>
          </p:cNvPicPr>
          <p:nvPr/>
        </p:nvPicPr>
        <p:blipFill>
          <a:blip r:embed="rId3"/>
          <a:stretch>
            <a:fillRect/>
          </a:stretch>
        </p:blipFill>
        <p:spPr>
          <a:xfrm>
            <a:off x="5486414" y="2531571"/>
            <a:ext cx="2076630" cy="2076630"/>
          </a:xfrm>
          <a:prstGeom prst="rect">
            <a:avLst/>
          </a:prstGeom>
        </p:spPr>
      </p:pic>
    </p:spTree>
    <p:extLst>
      <p:ext uri="{BB962C8B-B14F-4D97-AF65-F5344CB8AC3E}">
        <p14:creationId xmlns:p14="http://schemas.microsoft.com/office/powerpoint/2010/main" val="21553779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CE2CB-C59D-41EB-93FC-59CEC061CF56}"/>
              </a:ext>
            </a:extLst>
          </p:cNvPr>
          <p:cNvSpPr>
            <a:spLocks noGrp="1"/>
          </p:cNvSpPr>
          <p:nvPr>
            <p:ph type="title"/>
          </p:nvPr>
        </p:nvSpPr>
        <p:spPr/>
        <p:txBody>
          <a:bodyPr>
            <a:normAutofit/>
          </a:bodyPr>
          <a:lstStyle/>
          <a:p>
            <a:r>
              <a:rPr lang="en-IN" sz="1600" i="1" dirty="0"/>
              <a:t>Code Snippet….</a:t>
            </a:r>
          </a:p>
        </p:txBody>
      </p:sp>
      <p:pic>
        <p:nvPicPr>
          <p:cNvPr id="5" name="Picture 4">
            <a:extLst>
              <a:ext uri="{FF2B5EF4-FFF2-40B4-BE49-F238E27FC236}">
                <a16:creationId xmlns:a16="http://schemas.microsoft.com/office/drawing/2014/main" id="{01F4D8C8-67AF-4F06-8162-098ED8DC78E9}"/>
              </a:ext>
            </a:extLst>
          </p:cNvPr>
          <p:cNvPicPr>
            <a:picLocks noChangeAspect="1"/>
          </p:cNvPicPr>
          <p:nvPr/>
        </p:nvPicPr>
        <p:blipFill>
          <a:blip r:embed="rId2"/>
          <a:stretch>
            <a:fillRect/>
          </a:stretch>
        </p:blipFill>
        <p:spPr>
          <a:xfrm>
            <a:off x="1073297" y="1823591"/>
            <a:ext cx="6800418" cy="2684770"/>
          </a:xfrm>
          <a:prstGeom prst="rect">
            <a:avLst/>
          </a:prstGeom>
        </p:spPr>
      </p:pic>
    </p:spTree>
    <p:extLst>
      <p:ext uri="{BB962C8B-B14F-4D97-AF65-F5344CB8AC3E}">
        <p14:creationId xmlns:p14="http://schemas.microsoft.com/office/powerpoint/2010/main" val="14876472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Gesture Classification</a:t>
            </a:r>
            <a:endParaRPr dirty="0"/>
          </a:p>
        </p:txBody>
      </p:sp>
      <p:sp>
        <p:nvSpPr>
          <p:cNvPr id="125" name="Google Shape;125;p19"/>
          <p:cNvSpPr txBox="1">
            <a:spLocks noGrp="1"/>
          </p:cNvSpPr>
          <p:nvPr>
            <p:ph type="body" idx="1"/>
          </p:nvPr>
        </p:nvSpPr>
        <p:spPr>
          <a:xfrm>
            <a:off x="729450" y="1991788"/>
            <a:ext cx="5791200" cy="2828071"/>
          </a:xfrm>
          <a:prstGeom prst="rect">
            <a:avLst/>
          </a:prstGeom>
        </p:spPr>
        <p:txBody>
          <a:bodyPr spcFirstLastPara="1" wrap="square" lIns="91425" tIns="91425" rIns="91425" bIns="91425" anchor="t" anchorCtr="0">
            <a:normAutofit fontScale="55000" lnSpcReduction="20000"/>
          </a:bodyPr>
          <a:lstStyle/>
          <a:p>
            <a:pPr marL="0" lvl="0" indent="0" algn="l" rtl="0">
              <a:lnSpc>
                <a:spcPct val="100000"/>
              </a:lnSpc>
              <a:spcBef>
                <a:spcPts val="0"/>
              </a:spcBef>
              <a:spcAft>
                <a:spcPts val="0"/>
              </a:spcAft>
              <a:buNone/>
            </a:pPr>
            <a:r>
              <a:rPr lang="en" sz="2300" dirty="0">
                <a:latin typeface="Open Sans"/>
                <a:ea typeface="Open Sans"/>
                <a:cs typeface="Open Sans"/>
                <a:sym typeface="Open Sans"/>
              </a:rPr>
              <a:t>Our approach uses two layers to predict the final symbol of the user.</a:t>
            </a:r>
            <a:endParaRPr sz="2300" dirty="0">
              <a:latin typeface="Open Sans"/>
              <a:ea typeface="Open Sans"/>
              <a:cs typeface="Open Sans"/>
              <a:sym typeface="Open Sans"/>
            </a:endParaRPr>
          </a:p>
          <a:p>
            <a:pPr marL="0" lvl="0" indent="0" algn="l" rtl="0">
              <a:lnSpc>
                <a:spcPct val="100000"/>
              </a:lnSpc>
              <a:spcBef>
                <a:spcPts val="0"/>
              </a:spcBef>
              <a:spcAft>
                <a:spcPts val="0"/>
              </a:spcAft>
              <a:buNone/>
            </a:pPr>
            <a:endParaRPr sz="2300" dirty="0">
              <a:latin typeface="Open Sans"/>
              <a:ea typeface="Open Sans"/>
              <a:cs typeface="Open Sans"/>
              <a:sym typeface="Open Sans"/>
            </a:endParaRPr>
          </a:p>
          <a:p>
            <a:pPr marL="0" lvl="0" indent="0" algn="l" rtl="0">
              <a:lnSpc>
                <a:spcPct val="100000"/>
              </a:lnSpc>
              <a:spcBef>
                <a:spcPts val="0"/>
              </a:spcBef>
              <a:spcAft>
                <a:spcPts val="0"/>
              </a:spcAft>
              <a:buNone/>
            </a:pPr>
            <a:endParaRPr lang="en" sz="2300" b="1" u="sng" dirty="0">
              <a:latin typeface="Open Sans"/>
              <a:ea typeface="Open Sans"/>
              <a:cs typeface="Open Sans"/>
              <a:sym typeface="Open Sans"/>
            </a:endParaRPr>
          </a:p>
          <a:p>
            <a:pPr marL="0" lvl="0" indent="0" algn="l" rtl="0">
              <a:lnSpc>
                <a:spcPct val="100000"/>
              </a:lnSpc>
              <a:spcBef>
                <a:spcPts val="0"/>
              </a:spcBef>
              <a:spcAft>
                <a:spcPts val="0"/>
              </a:spcAft>
              <a:buNone/>
            </a:pPr>
            <a:r>
              <a:rPr lang="en" sz="2300" b="1" u="sng" dirty="0">
                <a:latin typeface="Open Sans"/>
                <a:ea typeface="Open Sans"/>
                <a:cs typeface="Open Sans"/>
                <a:sym typeface="Open Sans"/>
              </a:rPr>
              <a:t>Layer1:</a:t>
            </a:r>
          </a:p>
          <a:p>
            <a:pPr marL="0" lvl="0" indent="0" algn="l" rtl="0">
              <a:lnSpc>
                <a:spcPct val="100000"/>
              </a:lnSpc>
              <a:spcBef>
                <a:spcPts val="0"/>
              </a:spcBef>
              <a:spcAft>
                <a:spcPts val="0"/>
              </a:spcAft>
              <a:buNone/>
            </a:pPr>
            <a:endParaRPr lang="en" sz="2300" dirty="0">
              <a:latin typeface="Open Sans"/>
              <a:ea typeface="Open Sans"/>
              <a:cs typeface="Open Sans"/>
              <a:sym typeface="Open Sans"/>
            </a:endParaRPr>
          </a:p>
          <a:p>
            <a:pPr marL="0" indent="0">
              <a:lnSpc>
                <a:spcPct val="100000"/>
              </a:lnSpc>
              <a:buNone/>
            </a:pPr>
            <a:r>
              <a:rPr lang="en" sz="2300" dirty="0">
                <a:latin typeface="Open Sans"/>
                <a:ea typeface="Open Sans"/>
                <a:cs typeface="Open Sans"/>
                <a:sym typeface="Open Sans"/>
              </a:rPr>
              <a:t>1. Apply gaussian blur filter and threshold to the frame taken with opencv to get the processed image after feature extraction.</a:t>
            </a:r>
          </a:p>
          <a:p>
            <a:pPr marL="0" indent="0">
              <a:lnSpc>
                <a:spcPct val="100000"/>
              </a:lnSpc>
              <a:buNone/>
            </a:pPr>
            <a:endParaRPr sz="2300" dirty="0">
              <a:latin typeface="Open Sans"/>
              <a:ea typeface="Open Sans"/>
              <a:cs typeface="Open Sans"/>
              <a:sym typeface="Open Sans"/>
            </a:endParaRPr>
          </a:p>
          <a:p>
            <a:pPr marL="0" indent="0">
              <a:lnSpc>
                <a:spcPct val="100000"/>
              </a:lnSpc>
              <a:buNone/>
            </a:pPr>
            <a:r>
              <a:rPr lang="en" sz="2300" dirty="0">
                <a:latin typeface="Open Sans"/>
                <a:ea typeface="Open Sans"/>
                <a:cs typeface="Open Sans"/>
                <a:sym typeface="Open Sans"/>
              </a:rPr>
              <a:t>2. This processed image is passed to the CNN model for prediction and if a letter is detected for more than 50 frames then the letter is printed and taken into consideration for forming the word.</a:t>
            </a:r>
          </a:p>
          <a:p>
            <a:pPr marL="0" indent="0">
              <a:lnSpc>
                <a:spcPct val="100000"/>
              </a:lnSpc>
              <a:buNone/>
            </a:pPr>
            <a:endParaRPr sz="2300" dirty="0">
              <a:latin typeface="Open Sans"/>
              <a:ea typeface="Open Sans"/>
              <a:cs typeface="Open Sans"/>
              <a:sym typeface="Open Sans"/>
            </a:endParaRPr>
          </a:p>
          <a:p>
            <a:pPr marL="0" indent="0">
              <a:lnSpc>
                <a:spcPct val="100000"/>
              </a:lnSpc>
              <a:buNone/>
            </a:pPr>
            <a:r>
              <a:rPr lang="en" sz="2300" dirty="0">
                <a:latin typeface="Open Sans"/>
                <a:ea typeface="Open Sans"/>
                <a:cs typeface="Open Sans"/>
                <a:sym typeface="Open Sans"/>
              </a:rPr>
              <a:t>3. Space between the words are considered using the blank symbol.</a:t>
            </a:r>
          </a:p>
          <a:p>
            <a:pPr marL="0" lvl="0" indent="0" algn="l" rtl="0">
              <a:lnSpc>
                <a:spcPct val="100000"/>
              </a:lnSpc>
              <a:spcBef>
                <a:spcPts val="0"/>
              </a:spcBef>
              <a:spcAft>
                <a:spcPts val="0"/>
              </a:spcAft>
              <a:buNone/>
            </a:pPr>
            <a:endParaRPr lang="en" sz="2300" dirty="0">
              <a:latin typeface="Open Sans"/>
              <a:ea typeface="Open Sans"/>
              <a:cs typeface="Open Sans"/>
              <a:sym typeface="Open Sans"/>
            </a:endParaRPr>
          </a:p>
          <a:p>
            <a:pPr marL="0" lvl="0" indent="0" algn="l" rtl="0">
              <a:lnSpc>
                <a:spcPct val="100000"/>
              </a:lnSpc>
              <a:spcBef>
                <a:spcPts val="0"/>
              </a:spcBef>
              <a:spcAft>
                <a:spcPts val="0"/>
              </a:spcAft>
              <a:buNone/>
            </a:pPr>
            <a:r>
              <a:rPr lang="en" sz="2300" dirty="0">
                <a:latin typeface="Open Sans"/>
                <a:ea typeface="Open Sans"/>
                <a:cs typeface="Open Sans"/>
                <a:sym typeface="Open Sans"/>
              </a:rPr>
              <a:t>      </a:t>
            </a:r>
            <a:endParaRPr sz="2300" dirty="0">
              <a:latin typeface="Open Sans"/>
              <a:ea typeface="Open Sans"/>
              <a:cs typeface="Open Sans"/>
              <a:sym typeface="Open Sans"/>
            </a:endParaRPr>
          </a:p>
          <a:p>
            <a:pPr marL="0" lvl="0" indent="0" algn="l" rtl="0">
              <a:spcBef>
                <a:spcPts val="0"/>
              </a:spcBef>
              <a:spcAft>
                <a:spcPts val="0"/>
              </a:spcAft>
              <a:buNone/>
            </a:pPr>
            <a:endParaRPr sz="2000" dirty="0"/>
          </a:p>
          <a:p>
            <a:pPr marL="0" lvl="0" indent="0" algn="l" rtl="0">
              <a:spcBef>
                <a:spcPts val="1200"/>
              </a:spcBef>
              <a:spcAft>
                <a:spcPts val="1200"/>
              </a:spcAft>
              <a:buNone/>
            </a:pP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B5A736-E37F-40C6-89CE-2A5822A75558}"/>
              </a:ext>
            </a:extLst>
          </p:cNvPr>
          <p:cNvSpPr txBox="1"/>
          <p:nvPr/>
        </p:nvSpPr>
        <p:spPr>
          <a:xfrm>
            <a:off x="3173605" y="3548985"/>
            <a:ext cx="4700953" cy="1169551"/>
          </a:xfrm>
          <a:prstGeom prst="rect">
            <a:avLst/>
          </a:prstGeom>
          <a:noFill/>
        </p:spPr>
        <p:txBody>
          <a:bodyPr wrap="square">
            <a:spAutoFit/>
          </a:bodyPr>
          <a:lstStyle/>
          <a:p>
            <a:r>
              <a:rPr lang="en-US" i="1" dirty="0">
                <a:latin typeface="Open Sans" panose="020B0606030504020204" pitchFamily="34" charset="0"/>
                <a:ea typeface="Open Sans" panose="020B0606030504020204" pitchFamily="34" charset="0"/>
                <a:cs typeface="Open Sans" panose="020B0606030504020204" pitchFamily="34" charset="0"/>
              </a:rPr>
              <a:t>In our testing we found that following symbols were not showing properly and were giving other symbols also : 1. 1. For D : R and U </a:t>
            </a:r>
          </a:p>
          <a:p>
            <a:r>
              <a:rPr lang="en-US" i="1" dirty="0">
                <a:latin typeface="Open Sans" panose="020B0606030504020204" pitchFamily="34" charset="0"/>
                <a:ea typeface="Open Sans" panose="020B0606030504020204" pitchFamily="34" charset="0"/>
                <a:cs typeface="Open Sans" panose="020B0606030504020204" pitchFamily="34" charset="0"/>
              </a:rPr>
              <a:t>2. For I : T, D, K</a:t>
            </a:r>
          </a:p>
          <a:p>
            <a:r>
              <a:rPr lang="en-US" i="1" dirty="0">
                <a:latin typeface="Open Sans" panose="020B0606030504020204" pitchFamily="34" charset="0"/>
                <a:ea typeface="Open Sans" panose="020B0606030504020204" pitchFamily="34" charset="0"/>
                <a:cs typeface="Open Sans" panose="020B0606030504020204" pitchFamily="34" charset="0"/>
              </a:rPr>
              <a:t>3. For S : M and N</a:t>
            </a:r>
            <a:endParaRPr lang="en-IN" i="1" dirty="0">
              <a:latin typeface="Open Sans" panose="020B0606030504020204" pitchFamily="34" charset="0"/>
              <a:ea typeface="Open Sans" panose="020B0606030504020204" pitchFamily="34" charset="0"/>
              <a:cs typeface="Open Sans" panose="020B0606030504020204" pitchFamily="34" charset="0"/>
            </a:endParaRPr>
          </a:p>
        </p:txBody>
      </p:sp>
      <p:sp>
        <p:nvSpPr>
          <p:cNvPr id="7" name="TextBox 6">
            <a:extLst>
              <a:ext uri="{FF2B5EF4-FFF2-40B4-BE49-F238E27FC236}">
                <a16:creationId xmlns:a16="http://schemas.microsoft.com/office/drawing/2014/main" id="{58DF57E4-A254-4F53-A5D3-3A19FBBD1604}"/>
              </a:ext>
            </a:extLst>
          </p:cNvPr>
          <p:cNvSpPr txBox="1"/>
          <p:nvPr/>
        </p:nvSpPr>
        <p:spPr>
          <a:xfrm>
            <a:off x="483996" y="1393671"/>
            <a:ext cx="3676022" cy="1815882"/>
          </a:xfrm>
          <a:prstGeom prst="rect">
            <a:avLst/>
          </a:prstGeom>
          <a:noFill/>
        </p:spPr>
        <p:txBody>
          <a:bodyPr wrap="square">
            <a:spAutoFit/>
          </a:bodyPr>
          <a:lstStyle/>
          <a:p>
            <a:pPr marL="0" lvl="0" indent="0" algn="l" rtl="0">
              <a:lnSpc>
                <a:spcPct val="100000"/>
              </a:lnSpc>
              <a:spcBef>
                <a:spcPts val="0"/>
              </a:spcBef>
              <a:spcAft>
                <a:spcPts val="0"/>
              </a:spcAft>
              <a:buNone/>
            </a:pPr>
            <a:r>
              <a:rPr lang="en-US" sz="1400" b="1" u="sng" dirty="0">
                <a:latin typeface="Open Sans"/>
                <a:ea typeface="Open Sans"/>
                <a:cs typeface="Open Sans"/>
                <a:sym typeface="Open Sans"/>
              </a:rPr>
              <a:t>Layer 2:</a:t>
            </a:r>
          </a:p>
          <a:p>
            <a:pPr marL="0" lvl="0" indent="0" algn="l" rtl="0">
              <a:lnSpc>
                <a:spcPct val="100000"/>
              </a:lnSpc>
              <a:spcBef>
                <a:spcPts val="0"/>
              </a:spcBef>
              <a:spcAft>
                <a:spcPts val="0"/>
              </a:spcAft>
              <a:buNone/>
            </a:pPr>
            <a:endParaRPr lang="en-US" sz="1400" dirty="0">
              <a:latin typeface="Open Sans"/>
              <a:ea typeface="Open Sans"/>
              <a:cs typeface="Open Sans"/>
              <a:sym typeface="Open Sans"/>
            </a:endParaRPr>
          </a:p>
          <a:p>
            <a:pPr marL="0" lvl="0" indent="0" algn="l" rtl="0">
              <a:lnSpc>
                <a:spcPct val="100000"/>
              </a:lnSpc>
              <a:spcBef>
                <a:spcPts val="0"/>
              </a:spcBef>
              <a:spcAft>
                <a:spcPts val="0"/>
              </a:spcAft>
              <a:buNone/>
            </a:pPr>
            <a:r>
              <a:rPr lang="en-US" sz="1400" dirty="0">
                <a:latin typeface="Open Sans"/>
                <a:ea typeface="Open Sans"/>
                <a:cs typeface="Open Sans"/>
                <a:sym typeface="Open Sans"/>
              </a:rPr>
              <a:t>1. We detect various sets of symbols which show similar results on getting detected.</a:t>
            </a:r>
          </a:p>
          <a:p>
            <a:pPr marL="0" lvl="0" indent="0" algn="l" rtl="0">
              <a:lnSpc>
                <a:spcPct val="100000"/>
              </a:lnSpc>
              <a:spcBef>
                <a:spcPts val="0"/>
              </a:spcBef>
              <a:spcAft>
                <a:spcPts val="0"/>
              </a:spcAft>
              <a:buNone/>
            </a:pPr>
            <a:endParaRPr lang="en-US" sz="1400" dirty="0">
              <a:latin typeface="Open Sans"/>
              <a:ea typeface="Open Sans"/>
              <a:cs typeface="Open Sans"/>
              <a:sym typeface="Open Sans"/>
            </a:endParaRPr>
          </a:p>
          <a:p>
            <a:pPr marL="0" lvl="0" indent="0" algn="l" rtl="0">
              <a:lnSpc>
                <a:spcPct val="100000"/>
              </a:lnSpc>
              <a:spcBef>
                <a:spcPts val="0"/>
              </a:spcBef>
              <a:spcAft>
                <a:spcPts val="0"/>
              </a:spcAft>
              <a:buNone/>
            </a:pPr>
            <a:r>
              <a:rPr lang="en-US" sz="1400" dirty="0">
                <a:latin typeface="Open Sans"/>
                <a:ea typeface="Open Sans"/>
                <a:cs typeface="Open Sans"/>
                <a:sym typeface="Open Sans"/>
              </a:rPr>
              <a:t>2.   We then classify between those sets using classifiers made for those sets only.</a:t>
            </a:r>
          </a:p>
        </p:txBody>
      </p:sp>
      <p:pic>
        <p:nvPicPr>
          <p:cNvPr id="9" name="Picture 8">
            <a:extLst>
              <a:ext uri="{FF2B5EF4-FFF2-40B4-BE49-F238E27FC236}">
                <a16:creationId xmlns:a16="http://schemas.microsoft.com/office/drawing/2014/main" id="{0E32B49F-BE0E-41CE-97CC-278B09E5EA3C}"/>
              </a:ext>
            </a:extLst>
          </p:cNvPr>
          <p:cNvPicPr>
            <a:picLocks noChangeAspect="1"/>
          </p:cNvPicPr>
          <p:nvPr/>
        </p:nvPicPr>
        <p:blipFill>
          <a:blip r:embed="rId2"/>
          <a:stretch>
            <a:fillRect/>
          </a:stretch>
        </p:blipFill>
        <p:spPr>
          <a:xfrm>
            <a:off x="4438020" y="880547"/>
            <a:ext cx="4427975" cy="2184652"/>
          </a:xfrm>
          <a:prstGeom prst="rect">
            <a:avLst/>
          </a:prstGeom>
        </p:spPr>
      </p:pic>
    </p:spTree>
    <p:extLst>
      <p:ext uri="{BB962C8B-B14F-4D97-AF65-F5344CB8AC3E}">
        <p14:creationId xmlns:p14="http://schemas.microsoft.com/office/powerpoint/2010/main" val="40094115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0"/>
          <p:cNvSpPr txBox="1">
            <a:spLocks noGrp="1"/>
          </p:cNvSpPr>
          <p:nvPr>
            <p:ph type="title"/>
          </p:nvPr>
        </p:nvSpPr>
        <p:spPr>
          <a:xfrm>
            <a:off x="729450" y="1318650"/>
            <a:ext cx="7526400" cy="413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Neural Network Design (CNN)</a:t>
            </a:r>
            <a:endParaRPr/>
          </a:p>
        </p:txBody>
      </p:sp>
      <p:pic>
        <p:nvPicPr>
          <p:cNvPr id="131" name="Google Shape;131;p20"/>
          <p:cNvPicPr preferRelativeResize="0"/>
          <p:nvPr/>
        </p:nvPicPr>
        <p:blipFill>
          <a:blip r:embed="rId3">
            <a:alphaModFix/>
          </a:blip>
          <a:stretch>
            <a:fillRect/>
          </a:stretch>
        </p:blipFill>
        <p:spPr>
          <a:xfrm>
            <a:off x="2748375" y="1853850"/>
            <a:ext cx="3771362" cy="3086400"/>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86</TotalTime>
  <Words>1139</Words>
  <Application>Microsoft Office PowerPoint</Application>
  <PresentationFormat>On-screen Show (16:9)</PresentationFormat>
  <Paragraphs>79</Paragraphs>
  <Slides>20</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Lato</vt:lpstr>
      <vt:lpstr>Open Sans</vt:lpstr>
      <vt:lpstr>Raleway</vt:lpstr>
      <vt:lpstr>Arial</vt:lpstr>
      <vt:lpstr>Streamline</vt:lpstr>
      <vt:lpstr>Sign language to Text Conversion</vt:lpstr>
      <vt:lpstr>Introduction</vt:lpstr>
      <vt:lpstr>Business Problem</vt:lpstr>
      <vt:lpstr>Dataset</vt:lpstr>
      <vt:lpstr>Dataset Generation </vt:lpstr>
      <vt:lpstr>Code Snippet….</vt:lpstr>
      <vt:lpstr>Gesture Classification</vt:lpstr>
      <vt:lpstr>PowerPoint Presentation</vt:lpstr>
      <vt:lpstr>Neural Network Design (CNN)</vt:lpstr>
      <vt:lpstr>PowerPoint Presentation</vt:lpstr>
      <vt:lpstr>PowerPoint Presentation</vt:lpstr>
      <vt:lpstr>PowerPoint Presentation</vt:lpstr>
      <vt:lpstr>Prediction</vt:lpstr>
      <vt:lpstr>PowerPoint Presentation</vt:lpstr>
      <vt:lpstr>Demo and GUI </vt:lpstr>
      <vt:lpstr>Suggestion Feature and GUI</vt:lpstr>
      <vt:lpstr>Challenges Faced</vt:lpstr>
      <vt:lpstr>Limitations and Future Enhancements</vt:lpstr>
      <vt:lpstr>Conclusion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Sign language to Text Conversion</dc:title>
  <dc:creator>Aniket Gupta</dc:creator>
  <cp:lastModifiedBy>Aniket Gupta</cp:lastModifiedBy>
  <cp:revision>3</cp:revision>
  <dcterms:modified xsi:type="dcterms:W3CDTF">2021-09-13T11:56:01Z</dcterms:modified>
</cp:coreProperties>
</file>